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0"/>
  </p:notesMasterIdLst>
  <p:handoutMasterIdLst>
    <p:handoutMasterId r:id="rId21"/>
  </p:handoutMasterIdLst>
  <p:sldIdLst>
    <p:sldId id="945" r:id="rId6"/>
    <p:sldId id="944" r:id="rId7"/>
    <p:sldId id="952" r:id="rId8"/>
    <p:sldId id="957" r:id="rId9"/>
    <p:sldId id="269" r:id="rId10"/>
    <p:sldId id="950" r:id="rId11"/>
    <p:sldId id="948" r:id="rId12"/>
    <p:sldId id="951" r:id="rId13"/>
    <p:sldId id="953" r:id="rId14"/>
    <p:sldId id="954" r:id="rId15"/>
    <p:sldId id="956" r:id="rId16"/>
    <p:sldId id="949" r:id="rId17"/>
    <p:sldId id="947" r:id="rId18"/>
    <p:sldId id="2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1FF"/>
    <a:srgbClr val="D6EDFF"/>
    <a:srgbClr val="003865"/>
    <a:srgbClr val="78BE21"/>
    <a:srgbClr val="000000"/>
    <a:srgbClr val="E8E8E8"/>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1" autoAdjust="0"/>
    <p:restoredTop sz="96383" autoAdjust="0"/>
  </p:normalViewPr>
  <p:slideViewPr>
    <p:cSldViewPr snapToGrid="0">
      <p:cViewPr varScale="1">
        <p:scale>
          <a:sx n="111" d="100"/>
          <a:sy n="111" d="100"/>
        </p:scale>
        <p:origin x="65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3/21/22</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3/21/22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3/21/22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Minnesota Department of Health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3/21/22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3/21/22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3/21/22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3/21/22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3/21/22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3/21/22</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3/21/22</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3/21/22</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3/21/22</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3/21/22</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3/21/22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Minnesota Department of Health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3716" y="1836432"/>
            <a:ext cx="4544568" cy="64922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3/21/22</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3/21/22</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3/21/22</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3/21/22</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3/21/22</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3/21/22</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Minnesota Department of Health logo">
            <a:extLst>
              <a:ext uri="{FF2B5EF4-FFF2-40B4-BE49-F238E27FC236}">
                <a16:creationId xmlns:a16="http://schemas.microsoft.com/office/drawing/2014/main" id="{AB91618F-0F80-4130-B959-FE0C5B87DF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0124" y="6161606"/>
            <a:ext cx="2427390"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health.state.mn.us</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3/21/22</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3/21/22</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3/21/22</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3/21/22</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health.state.mn.us</a:t>
            </a:r>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3/21/22</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Minnesota Department of Health logo">
            <a:extLst>
              <a:ext uri="{FF2B5EF4-FFF2-40B4-BE49-F238E27FC236}">
                <a16:creationId xmlns:a16="http://schemas.microsoft.com/office/drawing/2014/main" id="{430308AB-F9FA-4CB8-AB13-ED0CD2A9F6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3/21/22</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3/21/22</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16D5E9BE-CAA2-49B9-B3D1-E3587DB5B59A}" type="datetime1">
              <a:rPr lang="en-US" smtClean="0"/>
              <a:t>3/21/22</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dirty="0"/>
              <a:t>health.state.mn.us</a:t>
            </a:r>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3/21/22</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3/21/22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3/21/22</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health.state.mn.us</a:t>
            </a: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3/21/22</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3/21/22</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t>health.state.mn.us</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Minnesota Department of Health logo">
            <a:extLst>
              <a:ext uri="{FF2B5EF4-FFF2-40B4-BE49-F238E27FC236}">
                <a16:creationId xmlns:a16="http://schemas.microsoft.com/office/drawing/2014/main" id="{5592C70C-B546-4A40-9C26-6C857E0F9E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3/21/22</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3/21/22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health.state.mn.us</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8" descr="Minnesota Department of Health logo">
            <a:extLst>
              <a:ext uri="{FF2B5EF4-FFF2-40B4-BE49-F238E27FC236}">
                <a16:creationId xmlns:a16="http://schemas.microsoft.com/office/drawing/2014/main" id="{2A40E8AF-55F5-4194-AB93-9716C42579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580090" y="705704"/>
            <a:ext cx="2427390" cy="346770"/>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3/21/22</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3/21/22</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3/21/22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3/21/22</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health.state.mn.us</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714" r:id="rId8"/>
    <p:sldLayoutId id="2147483780" r:id="rId9"/>
    <p:sldLayoutId id="2147483773" r:id="rId10"/>
    <p:sldLayoutId id="2147483800" r:id="rId11"/>
    <p:sldLayoutId id="2147483688" r:id="rId12"/>
    <p:sldLayoutId id="2147483826" r:id="rId13"/>
    <p:sldLayoutId id="2147483801" r:id="rId14"/>
    <p:sldLayoutId id="2147483802" r:id="rId15"/>
    <p:sldLayoutId id="2147483803" r:id="rId16"/>
    <p:sldLayoutId id="2147483843" r:id="rId17"/>
    <p:sldLayoutId id="2147483844" r:id="rId18"/>
    <p:sldLayoutId id="2147483767" r:id="rId19"/>
    <p:sldLayoutId id="2147483771" r:id="rId20"/>
    <p:sldLayoutId id="2147483772" r:id="rId21"/>
    <p:sldLayoutId id="2147483820" r:id="rId22"/>
    <p:sldLayoutId id="2147483769" r:id="rId23"/>
    <p:sldLayoutId id="2147483770" r:id="rId24"/>
    <p:sldLayoutId id="2147483829" r:id="rId25"/>
    <p:sldLayoutId id="2147483732" r:id="rId26"/>
    <p:sldLayoutId id="2147483794" r:id="rId27"/>
    <p:sldLayoutId id="2147483733" r:id="rId28"/>
    <p:sldLayoutId id="2147483821" r:id="rId29"/>
    <p:sldLayoutId id="2147483805" r:id="rId30"/>
    <p:sldLayoutId id="2147483806" r:id="rId31"/>
    <p:sldLayoutId id="2147483822" r:id="rId32"/>
    <p:sldLayoutId id="2147483750" r:id="rId33"/>
    <p:sldLayoutId id="2147483765" r:id="rId34"/>
    <p:sldLayoutId id="2147483823" r:id="rId35"/>
    <p:sldLayoutId id="2147483809" r:id="rId36"/>
    <p:sldLayoutId id="2147483808" r:id="rId37"/>
    <p:sldLayoutId id="2147483824" r:id="rId38"/>
    <p:sldLayoutId id="2147483781" r:id="rId39"/>
    <p:sldLayoutId id="2147483825" r:id="rId40"/>
    <p:sldLayoutId id="2147483807" r:id="rId41"/>
    <p:sldLayoutId id="2147483838" r:id="rId42"/>
    <p:sldLayoutId id="2147483832" r:id="rId43"/>
    <p:sldLayoutId id="2147483830" r:id="rId44"/>
    <p:sldLayoutId id="2147483837" r:id="rId45"/>
    <p:sldLayoutId id="2147483831" r:id="rId46"/>
    <p:sldLayoutId id="2147483836" r:id="rId47"/>
    <p:sldLayoutId id="2147483833" r:id="rId48"/>
    <p:sldLayoutId id="2147483842" r:id="rId49"/>
    <p:sldLayoutId id="2147483841" r:id="rId50"/>
    <p:sldLayoutId id="2147483738" r:id="rId51"/>
    <p:sldLayoutId id="2147483739" r:id="rId52"/>
    <p:sldLayoutId id="2147483754" r:id="rId53"/>
    <p:sldLayoutId id="2147483755" r:id="rId54"/>
    <p:sldLayoutId id="2147483759" r:id="rId55"/>
    <p:sldLayoutId id="2147483753" r:id="rId56"/>
    <p:sldLayoutId id="2147483763" r:id="rId57"/>
    <p:sldLayoutId id="2147483762" r:id="rId58"/>
    <p:sldLayoutId id="2147483797" r:id="rId59"/>
    <p:sldLayoutId id="2147483827" r:id="rId6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mergency.cdc.gov/coping/selfcare.asp#:~:text=%2D%20Feelings%20of%20feelings%20of,tobacco%2C%20or%20other%20drugs" TargetMode="External"/><Relationship Id="rId2" Type="http://schemas.openxmlformats.org/officeDocument/2006/relationships/hyperlink" Target="https://www.mindbodygreen.com/articles/six-types-of-boundaries-and-what-healthy-boundaries-look-like-for-each" TargetMode="External"/><Relationship Id="rId1" Type="http://schemas.openxmlformats.org/officeDocument/2006/relationships/slideLayout" Target="../slideLayouts/slideLayout7.xml"/><Relationship Id="rId4" Type="http://schemas.openxmlformats.org/officeDocument/2006/relationships/hyperlink" Target="https://fortune.com/2021/03/09/covid-pandemic-how-life-has-changed-coronavirus-one-year-later-march-20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5A7-62DD-4578-91EA-8DCA0DE2B5B2}"/>
              </a:ext>
            </a:extLst>
          </p:cNvPr>
          <p:cNvSpPr>
            <a:spLocks noGrp="1"/>
          </p:cNvSpPr>
          <p:nvPr>
            <p:ph type="ctrTitle"/>
          </p:nvPr>
        </p:nvSpPr>
        <p:spPr/>
        <p:txBody>
          <a:bodyPr/>
          <a:lstStyle/>
          <a:p>
            <a:r>
              <a:rPr lang="en-US" dirty="0"/>
              <a:t>COVID-19 and the Hasty Dissolution of Life Boundaries</a:t>
            </a:r>
          </a:p>
        </p:txBody>
      </p:sp>
      <p:sp>
        <p:nvSpPr>
          <p:cNvPr id="3" name="Text Placeholder 2">
            <a:extLst>
              <a:ext uri="{FF2B5EF4-FFF2-40B4-BE49-F238E27FC236}">
                <a16:creationId xmlns:a16="http://schemas.microsoft.com/office/drawing/2014/main" id="{09B9D68D-0549-4BF2-B6AE-C8BCEB2BFD79}"/>
              </a:ext>
            </a:extLst>
          </p:cNvPr>
          <p:cNvSpPr>
            <a:spLocks noGrp="1"/>
          </p:cNvSpPr>
          <p:nvPr>
            <p:ph type="body" sz="quarter" idx="17"/>
          </p:nvPr>
        </p:nvSpPr>
        <p:spPr/>
        <p:txBody>
          <a:bodyPr/>
          <a:lstStyle/>
          <a:p>
            <a:r>
              <a:rPr lang="en-US" dirty="0"/>
              <a:t>Luke Campbell, MA </a:t>
            </a:r>
            <a:r>
              <a:rPr lang="en-US" dirty="0">
                <a:solidFill>
                  <a:schemeClr val="accent3"/>
                </a:solidFill>
              </a:rPr>
              <a:t>|</a:t>
            </a:r>
            <a:r>
              <a:rPr lang="en-US" dirty="0"/>
              <a:t> SE Regional Behavioral Health Coordinator</a:t>
            </a:r>
          </a:p>
        </p:txBody>
      </p:sp>
    </p:spTree>
    <p:extLst>
      <p:ext uri="{BB962C8B-B14F-4D97-AF65-F5344CB8AC3E}">
        <p14:creationId xmlns:p14="http://schemas.microsoft.com/office/powerpoint/2010/main" val="400591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
            <a:ext cx="10515600" cy="1216025"/>
          </a:xfrm>
        </p:spPr>
        <p:txBody>
          <a:bodyPr>
            <a:normAutofit fontScale="90000"/>
          </a:bodyPr>
          <a:lstStyle/>
          <a:p>
            <a:br>
              <a:rPr lang="en-US" dirty="0"/>
            </a:br>
            <a:r>
              <a:rPr lang="en-US" dirty="0"/>
              <a:t>Ways to Offset the Emotional Impact</a:t>
            </a:r>
            <a:br>
              <a:rPr lang="en-US" dirty="0"/>
            </a:br>
            <a:endParaRPr lang="en-US" dirty="0"/>
          </a:p>
        </p:txBody>
      </p:sp>
      <p:sp>
        <p:nvSpPr>
          <p:cNvPr id="10" name="Content Placeholder 9"/>
          <p:cNvSpPr>
            <a:spLocks noGrp="1"/>
          </p:cNvSpPr>
          <p:nvPr>
            <p:ph idx="1"/>
          </p:nvPr>
        </p:nvSpPr>
        <p:spPr>
          <a:xfrm>
            <a:off x="838200" y="1216024"/>
            <a:ext cx="10515600" cy="4985308"/>
          </a:xfrm>
        </p:spPr>
        <p:txBody>
          <a:bodyPr>
            <a:noAutofit/>
          </a:bodyPr>
          <a:lstStyle/>
          <a:p>
            <a:pPr marL="0" indent="0">
              <a:buNone/>
            </a:pPr>
            <a:r>
              <a:rPr lang="en-US" sz="1600" u="sng" dirty="0"/>
              <a:t>Boundaries</a:t>
            </a:r>
          </a:p>
          <a:p>
            <a:r>
              <a:rPr lang="en-US" sz="1600" dirty="0"/>
              <a:t>Identify boundary breaches and blurring</a:t>
            </a:r>
          </a:p>
          <a:p>
            <a:r>
              <a:rPr lang="en-US" sz="1600" dirty="0"/>
              <a:t>Practice using assertive communication (not passive or aggressive)</a:t>
            </a:r>
          </a:p>
          <a:p>
            <a:r>
              <a:rPr lang="en-US" sz="1600" dirty="0"/>
              <a:t>Know your limits! </a:t>
            </a:r>
          </a:p>
          <a:p>
            <a:pPr marL="0" indent="0">
              <a:buNone/>
            </a:pPr>
            <a:r>
              <a:rPr lang="en-US" sz="1600" u="sng" dirty="0"/>
              <a:t>Self-Care</a:t>
            </a:r>
          </a:p>
          <a:p>
            <a:r>
              <a:rPr lang="en-US" sz="1600" dirty="0"/>
              <a:t>Avoid and reduce alcohol consumption</a:t>
            </a:r>
          </a:p>
          <a:p>
            <a:r>
              <a:rPr lang="en-US" sz="1600" dirty="0"/>
              <a:t>Make healthy food choices and get plenty of sleep</a:t>
            </a:r>
          </a:p>
          <a:p>
            <a:r>
              <a:rPr lang="en-US" sz="1600" dirty="0"/>
              <a:t>Connect with friends and family</a:t>
            </a:r>
          </a:p>
          <a:p>
            <a:r>
              <a:rPr lang="en-US" sz="1600" dirty="0"/>
              <a:t>Be intentional about taking breaks and finding time to relax</a:t>
            </a:r>
          </a:p>
          <a:p>
            <a:r>
              <a:rPr lang="en-US" sz="1600" dirty="0"/>
              <a:t>Find ways to increase physical activity and exercise</a:t>
            </a:r>
          </a:p>
          <a:p>
            <a:endParaRPr lang="en-US" sz="1600" dirty="0"/>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34C7822B-9418-564B-B1E0-3578F0254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411" y="2359900"/>
            <a:ext cx="3398919" cy="2697555"/>
          </a:xfrm>
          <a:prstGeom prst="rect">
            <a:avLst/>
          </a:prstGeom>
          <a:ln w="19050">
            <a:solidFill>
              <a:schemeClr val="tx1"/>
            </a:solidFill>
          </a:ln>
        </p:spPr>
      </p:pic>
    </p:spTree>
    <p:extLst>
      <p:ext uri="{BB962C8B-B14F-4D97-AF65-F5344CB8AC3E}">
        <p14:creationId xmlns:p14="http://schemas.microsoft.com/office/powerpoint/2010/main" val="163626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Before You Go…</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a:bodyPr>
          <a:lstStyle/>
          <a:p>
            <a:pPr marL="0" indent="0" algn="ctr">
              <a:buNone/>
              <a:tabLst>
                <a:tab pos="2852738" algn="l"/>
              </a:tabLst>
            </a:pPr>
            <a:r>
              <a:rPr lang="en-US" sz="3600" b="1" dirty="0"/>
              <a:t>Safe-Place Visualization</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16624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Sources</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lstStyle/>
          <a:p>
            <a:pPr>
              <a:tabLst>
                <a:tab pos="2852738" algn="l"/>
              </a:tabLst>
            </a:pPr>
            <a:r>
              <a:rPr lang="en-US" dirty="0">
                <a:hlinkClick r:id="rId2"/>
              </a:rPr>
              <a:t>https://uhs.berkeley.edu/sites/default/files/relationships_personal_boundaries.pdf</a:t>
            </a:r>
          </a:p>
          <a:p>
            <a:pPr>
              <a:tabLst>
                <a:tab pos="2852738" algn="l"/>
              </a:tabLst>
            </a:pPr>
            <a:r>
              <a:rPr lang="en-US" dirty="0">
                <a:hlinkClick r:id="rId2"/>
              </a:rPr>
              <a:t>https://www.mindbodygreen.com/articles/six-types-of-boundaries-and-what-healthy-boundaries-look-like-for-each</a:t>
            </a:r>
            <a:endParaRPr lang="en-US" dirty="0"/>
          </a:p>
          <a:p>
            <a:pPr>
              <a:tabLst>
                <a:tab pos="2852738" algn="l"/>
              </a:tabLst>
            </a:pPr>
            <a:r>
              <a:rPr lang="en-US" dirty="0">
                <a:hlinkClick r:id="rId3"/>
              </a:rPr>
              <a:t>https://emergency.cdc.gov/coping/selfcare.asp#:~:text=%2D%20Feelings%20of%20feelings%20of,tobacco%2C%20or%20other%20drugs</a:t>
            </a:r>
            <a:endParaRPr lang="en-US" dirty="0"/>
          </a:p>
          <a:p>
            <a:pPr>
              <a:tabLst>
                <a:tab pos="2852738" algn="l"/>
              </a:tabLst>
            </a:pPr>
            <a:r>
              <a:rPr lang="en-US" dirty="0">
                <a:hlinkClick r:id="rId4"/>
              </a:rPr>
              <a:t>https://fortune.com/2021/03/09/covid-pandemic-how-life-has-changed-coronavirus-one-year-later-march-2020/</a:t>
            </a:r>
            <a:endParaRPr lang="en-US" dirty="0"/>
          </a:p>
          <a:p>
            <a:pPr>
              <a:tabLst>
                <a:tab pos="2852738" algn="l"/>
              </a:tabLst>
            </a:pPr>
            <a:endParaRPr lang="en-US" dirty="0"/>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39303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p:txBody>
          <a:bodyPr/>
          <a:lstStyle/>
          <a:p>
            <a:r>
              <a:rPr lang="en-US" dirty="0"/>
              <a:t>Regional Behavioral Health Coordinators</a:t>
            </a:r>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idx="1"/>
          </p:nvPr>
        </p:nvSpPr>
        <p:spPr/>
        <p:txBody>
          <a:bodyPr>
            <a:normAutofit/>
          </a:bodyPr>
          <a:lstStyle/>
          <a:p>
            <a:r>
              <a:rPr lang="en-US" dirty="0"/>
              <a:t>Janet Yeats, MA, LMFT (Metro) ​ </a:t>
            </a:r>
            <a:r>
              <a:rPr lang="en-US" dirty="0" err="1"/>
              <a:t>Janet.R.Yeats.Contractor@state.mn.us</a:t>
            </a:r>
            <a:r>
              <a:rPr lang="en-US" dirty="0"/>
              <a:t>​</a:t>
            </a:r>
          </a:p>
          <a:p>
            <a:r>
              <a:rPr lang="en-US" dirty="0"/>
              <a:t>Bill Maloney, MSW, LICSW (Northwest &amp; Northeast) </a:t>
            </a:r>
            <a:r>
              <a:rPr lang="en-US" dirty="0" err="1"/>
              <a:t>Bill.Maloney.Contractor@state.mn.us</a:t>
            </a:r>
            <a:r>
              <a:rPr lang="en-US" dirty="0"/>
              <a:t>​</a:t>
            </a:r>
          </a:p>
          <a:p>
            <a:r>
              <a:rPr lang="en-US" dirty="0" err="1"/>
              <a:t>Kevynn</a:t>
            </a:r>
            <a:r>
              <a:rPr lang="en-US" dirty="0"/>
              <a:t> Schumacher, MS (West Central &amp; Central) </a:t>
            </a:r>
            <a:r>
              <a:rPr lang="en-US" dirty="0" err="1"/>
              <a:t>Kevynn.Schumacher.Contractor@state.mn.us</a:t>
            </a:r>
            <a:r>
              <a:rPr lang="en-US" dirty="0"/>
              <a:t>​</a:t>
            </a:r>
          </a:p>
          <a:p>
            <a:r>
              <a:rPr lang="en-US" dirty="0"/>
              <a:t>Hanna </a:t>
            </a:r>
            <a:r>
              <a:rPr lang="en-US" dirty="0" err="1"/>
              <a:t>Marzinske</a:t>
            </a:r>
            <a:r>
              <a:rPr lang="en-US" dirty="0"/>
              <a:t>, MBA (Southwest &amp; South Central) </a:t>
            </a:r>
            <a:r>
              <a:rPr lang="en-US" dirty="0" err="1"/>
              <a:t>Hanna.Marzinske.Contractor@state.mn.us</a:t>
            </a:r>
            <a:r>
              <a:rPr lang="en-US" dirty="0"/>
              <a:t>​</a:t>
            </a:r>
          </a:p>
          <a:p>
            <a:r>
              <a:rPr lang="en-US" dirty="0"/>
              <a:t>Luke Campbell, MA (Southeast)​ </a:t>
            </a:r>
            <a:r>
              <a:rPr lang="en-US" dirty="0" err="1"/>
              <a:t>Luke.Campbell.Contractor@state.mn.us</a:t>
            </a:r>
            <a:endParaRPr lang="en-US" dirty="0"/>
          </a:p>
        </p:txBody>
      </p:sp>
    </p:spTree>
    <p:extLst>
      <p:ext uri="{BB962C8B-B14F-4D97-AF65-F5344CB8AC3E}">
        <p14:creationId xmlns:p14="http://schemas.microsoft.com/office/powerpoint/2010/main" val="65501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a:xfrm>
            <a:off x="838200" y="4692197"/>
            <a:ext cx="10515600" cy="2681374"/>
          </a:xfrm>
        </p:spPr>
        <p:txBody>
          <a:bodyPr/>
          <a:lstStyle/>
          <a:p>
            <a:r>
              <a:rPr lang="en-US" sz="3200" b="1" dirty="0"/>
              <a:t>Luke Campbell</a:t>
            </a:r>
          </a:p>
          <a:p>
            <a:r>
              <a:rPr lang="en-US" sz="2800" i="1" dirty="0" err="1"/>
              <a:t>Luke.campbell.contractor@state.mn.us</a:t>
            </a:r>
            <a:endParaRPr lang="en-US" sz="2800" i="1" dirty="0"/>
          </a:p>
        </p:txBody>
      </p:sp>
      <p:pic>
        <p:nvPicPr>
          <p:cNvPr id="4" name="Picture 3">
            <a:extLst>
              <a:ext uri="{FF2B5EF4-FFF2-40B4-BE49-F238E27FC236}">
                <a16:creationId xmlns:a16="http://schemas.microsoft.com/office/drawing/2014/main" id="{938E4387-51B5-9C45-80BA-842AB14FC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515" y="3003884"/>
            <a:ext cx="4946316" cy="2473158"/>
          </a:xfrm>
          <a:prstGeom prst="rect">
            <a:avLst/>
          </a:prstGeom>
        </p:spPr>
      </p:pic>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lstStyle/>
          <a:p>
            <a:pPr>
              <a:tabLst>
                <a:tab pos="2852738" algn="l"/>
              </a:tabLst>
            </a:pPr>
            <a:r>
              <a:rPr lang="en-US" dirty="0"/>
              <a:t>Boundaries: What Are They?</a:t>
            </a:r>
          </a:p>
          <a:p>
            <a:pPr lvl="1">
              <a:tabLst>
                <a:tab pos="2852738" algn="l"/>
              </a:tabLst>
            </a:pPr>
            <a:r>
              <a:rPr lang="en-US" dirty="0"/>
              <a:t>Physical, Emotional, Time, Intellectual, Material</a:t>
            </a:r>
          </a:p>
          <a:p>
            <a:pPr>
              <a:tabLst>
                <a:tab pos="2852738" algn="l"/>
              </a:tabLst>
            </a:pPr>
            <a:r>
              <a:rPr lang="en-US" dirty="0"/>
              <a:t>Life Changes Caused by COVID-19</a:t>
            </a:r>
          </a:p>
          <a:p>
            <a:pPr>
              <a:tabLst>
                <a:tab pos="2852738" algn="l"/>
              </a:tabLst>
            </a:pPr>
            <a:r>
              <a:rPr lang="en-US" dirty="0"/>
              <a:t>Emotional Impact of Dissolution of Boundaries</a:t>
            </a:r>
          </a:p>
          <a:p>
            <a:pPr>
              <a:tabLst>
                <a:tab pos="2852738" algn="l"/>
              </a:tabLst>
            </a:pPr>
            <a:r>
              <a:rPr lang="en-US" dirty="0"/>
              <a:t>Ways to Offset the Impact </a:t>
            </a:r>
          </a:p>
          <a:p>
            <a:pPr>
              <a:tabLst>
                <a:tab pos="2852738" algn="l"/>
              </a:tabLst>
            </a:pPr>
            <a:r>
              <a:rPr lang="en-US" dirty="0"/>
              <a:t>Safe-Place Visualization</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a:bodyPr>
          <a:lstStyle/>
          <a:p>
            <a:pPr marL="0" indent="0">
              <a:buNone/>
              <a:tabLst>
                <a:tab pos="2852738" algn="l"/>
              </a:tabLst>
            </a:pPr>
            <a:endParaRPr lang="en-US" sz="3600" dirty="0"/>
          </a:p>
          <a:p>
            <a:pPr marL="0" indent="0">
              <a:buNone/>
              <a:tabLst>
                <a:tab pos="2852738" algn="l"/>
              </a:tabLst>
            </a:pPr>
            <a:endParaRPr lang="en-US" sz="3600" dirty="0"/>
          </a:p>
          <a:p>
            <a:pPr marL="0" indent="0" algn="ctr">
              <a:buNone/>
              <a:tabLst>
                <a:tab pos="2852738" algn="l"/>
              </a:tabLst>
            </a:pPr>
            <a:endParaRPr lang="en-US" sz="3600" dirty="0"/>
          </a:p>
          <a:p>
            <a:pPr marL="0" indent="0" algn="ctr">
              <a:buNone/>
              <a:tabLst>
                <a:tab pos="2852738" algn="l"/>
              </a:tabLst>
            </a:pPr>
            <a:endParaRPr lang="en-US" sz="3600" dirty="0"/>
          </a:p>
          <a:p>
            <a:pPr marL="0" indent="0" algn="ctr">
              <a:buNone/>
              <a:tabLst>
                <a:tab pos="2852738" algn="l"/>
              </a:tabLst>
            </a:pPr>
            <a:r>
              <a:rPr lang="en-US" sz="3600" dirty="0"/>
              <a:t>How would you describe personal boundaries?</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4" name="Picture 3">
            <a:extLst>
              <a:ext uri="{FF2B5EF4-FFF2-40B4-BE49-F238E27FC236}">
                <a16:creationId xmlns:a16="http://schemas.microsoft.com/office/drawing/2014/main" id="{4B0EA6CE-9FA3-5445-91F7-9EE79216BA7C}"/>
              </a:ext>
            </a:extLst>
          </p:cNvPr>
          <p:cNvPicPr>
            <a:picLocks noChangeAspect="1"/>
          </p:cNvPicPr>
          <p:nvPr/>
        </p:nvPicPr>
        <p:blipFill rotWithShape="1">
          <a:blip r:embed="rId2">
            <a:extLst>
              <a:ext uri="{28A0092B-C50C-407E-A947-70E740481C1C}">
                <a14:useLocalDpi xmlns:a14="http://schemas.microsoft.com/office/drawing/2010/main" val="0"/>
              </a:ext>
            </a:extLst>
          </a:blip>
          <a:srcRect l="12105" t="7982" r="1860" b="8860"/>
          <a:stretch/>
        </p:blipFill>
        <p:spPr>
          <a:xfrm>
            <a:off x="2963321" y="1508901"/>
            <a:ext cx="6030207" cy="3278575"/>
          </a:xfrm>
          <a:prstGeom prst="rect">
            <a:avLst/>
          </a:prstGeom>
          <a:ln w="19050">
            <a:solidFill>
              <a:schemeClr val="tx1"/>
            </a:solidFill>
          </a:ln>
        </p:spPr>
      </p:pic>
    </p:spTree>
    <p:extLst>
      <p:ext uri="{BB962C8B-B14F-4D97-AF65-F5344CB8AC3E}">
        <p14:creationId xmlns:p14="http://schemas.microsoft.com/office/powerpoint/2010/main" val="46663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lnSpcReduction="10000"/>
          </a:bodyPr>
          <a:lstStyle/>
          <a:p>
            <a:pPr marL="0" indent="0">
              <a:buNone/>
              <a:tabLst>
                <a:tab pos="2852738" algn="l"/>
              </a:tabLst>
            </a:pPr>
            <a:endParaRPr lang="en-US" dirty="0"/>
          </a:p>
          <a:p>
            <a:pPr marL="0" indent="0">
              <a:buNone/>
              <a:tabLst>
                <a:tab pos="2852738" algn="l"/>
              </a:tabLst>
            </a:pPr>
            <a:endParaRPr lang="en-US" dirty="0"/>
          </a:p>
          <a:p>
            <a:pPr marL="0" indent="0">
              <a:buNone/>
              <a:tabLst>
                <a:tab pos="2852738" algn="l"/>
              </a:tabLst>
            </a:pPr>
            <a:endParaRPr lang="en-US" dirty="0"/>
          </a:p>
          <a:p>
            <a:pPr marL="0" indent="0">
              <a:buNone/>
              <a:tabLst>
                <a:tab pos="2852738" algn="l"/>
              </a:tabLst>
            </a:pPr>
            <a:endParaRPr lang="en-US" dirty="0"/>
          </a:p>
          <a:p>
            <a:pPr marL="0" indent="0">
              <a:buNone/>
              <a:tabLst>
                <a:tab pos="2852738" algn="l"/>
              </a:tabLst>
            </a:pPr>
            <a:r>
              <a:rPr lang="en-US" dirty="0"/>
              <a:t>“Personal boundaries are </a:t>
            </a:r>
            <a:r>
              <a:rPr lang="en-US" b="1" dirty="0"/>
              <a:t>the limits and rules we set for ourselves within relationships</a:t>
            </a:r>
            <a:r>
              <a:rPr lang="en-US" dirty="0"/>
              <a:t>. A person with healthy boundaries can say “no” to others when they want to, but they are also comfortable opening themselves up to intimacy and close relationships.”</a:t>
            </a:r>
          </a:p>
          <a:p>
            <a:pPr marL="0" indent="0">
              <a:buNone/>
              <a:tabLst>
                <a:tab pos="2852738" algn="l"/>
              </a:tabLst>
            </a:pPr>
            <a:endParaRPr lang="en-US" sz="3600" dirty="0"/>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3" name="Picture 2">
            <a:extLst>
              <a:ext uri="{FF2B5EF4-FFF2-40B4-BE49-F238E27FC236}">
                <a16:creationId xmlns:a16="http://schemas.microsoft.com/office/drawing/2014/main" id="{1B98D928-E23C-784A-BB9E-5373643A6B50}"/>
              </a:ext>
            </a:extLst>
          </p:cNvPr>
          <p:cNvPicPr>
            <a:picLocks noChangeAspect="1"/>
          </p:cNvPicPr>
          <p:nvPr/>
        </p:nvPicPr>
        <p:blipFill>
          <a:blip r:embed="rId2"/>
          <a:stretch>
            <a:fillRect/>
          </a:stretch>
        </p:blipFill>
        <p:spPr>
          <a:xfrm>
            <a:off x="4205267" y="1515818"/>
            <a:ext cx="3781466" cy="1976121"/>
          </a:xfrm>
          <a:prstGeom prst="rect">
            <a:avLst/>
          </a:prstGeom>
          <a:ln w="19050">
            <a:solidFill>
              <a:schemeClr val="tx1"/>
            </a:solidFill>
          </a:ln>
        </p:spPr>
      </p:pic>
    </p:spTree>
    <p:extLst>
      <p:ext uri="{BB962C8B-B14F-4D97-AF65-F5344CB8AC3E}">
        <p14:creationId xmlns:p14="http://schemas.microsoft.com/office/powerpoint/2010/main" val="402004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Boundaries: What Are They?</a:t>
            </a:r>
          </a:p>
        </p:txBody>
      </p:sp>
      <p:sp>
        <p:nvSpPr>
          <p:cNvPr id="10" name="Content Placeholder 9"/>
          <p:cNvSpPr>
            <a:spLocks noGrp="1"/>
          </p:cNvSpPr>
          <p:nvPr>
            <p:ph idx="1"/>
          </p:nvPr>
        </p:nvSpPr>
        <p:spPr/>
        <p:txBody>
          <a:bodyPr>
            <a:normAutofit/>
          </a:bodyPr>
          <a:lstStyle/>
          <a:p>
            <a:r>
              <a:rPr lang="en-US" sz="1700" b="1" dirty="0"/>
              <a:t>Physical Boundaries </a:t>
            </a:r>
            <a:r>
              <a:rPr lang="en-US" sz="1700" dirty="0"/>
              <a:t>- including our need for personal space, our comfort with touch, and our basic physical needs such as rest, food, and water. </a:t>
            </a:r>
          </a:p>
          <a:p>
            <a:pPr lvl="1"/>
            <a:r>
              <a:rPr lang="en-US" sz="1700" dirty="0"/>
              <a:t>Unwanted physical touch</a:t>
            </a:r>
          </a:p>
          <a:p>
            <a:pPr lvl="1"/>
            <a:r>
              <a:rPr lang="en-US" sz="1700" dirty="0"/>
              <a:t>Denial of physical needs (rest, relaxation, time off, opportunity to eat or drink water)</a:t>
            </a:r>
          </a:p>
          <a:p>
            <a:pPr lvl="1"/>
            <a:r>
              <a:rPr lang="en-US" sz="1700" dirty="0"/>
              <a:t>Invasion of personal space</a:t>
            </a:r>
          </a:p>
          <a:p>
            <a:r>
              <a:rPr lang="en-US" sz="1700" b="1" dirty="0"/>
              <a:t>Emotional Boundaries </a:t>
            </a:r>
            <a:r>
              <a:rPr lang="en-US" sz="1700" dirty="0"/>
              <a:t>- relates to the respect and honor of feelings and energy. Setting these boundaries means understanding our capacity to accept and limit emotional energy. Respecting emotional boundaries means validating the feelings of others and making sure you respect their ability to take in emotional information.</a:t>
            </a:r>
          </a:p>
          <a:p>
            <a:pPr lvl="1"/>
            <a:r>
              <a:rPr lang="en-US" sz="1700" dirty="0"/>
              <a:t>Dismissing or criticizing feelings </a:t>
            </a:r>
          </a:p>
          <a:p>
            <a:pPr lvl="1"/>
            <a:r>
              <a:rPr lang="en-US" sz="1700" dirty="0"/>
              <a:t>Asking inappropriate questions</a:t>
            </a:r>
          </a:p>
          <a:p>
            <a:pPr lvl="1"/>
            <a:r>
              <a:rPr lang="en-US" sz="1700" dirty="0"/>
              <a:t>Emotional dumping</a:t>
            </a:r>
          </a:p>
          <a:p>
            <a:pPr lvl="1"/>
            <a:endParaRPr lang="en-US" sz="1700" dirty="0"/>
          </a:p>
        </p:txBody>
      </p:sp>
    </p:spTree>
    <p:extLst>
      <p:ext uri="{BB962C8B-B14F-4D97-AF65-F5344CB8AC3E}">
        <p14:creationId xmlns:p14="http://schemas.microsoft.com/office/powerpoint/2010/main" val="30806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Boundaries: What Are They (Continued)?</a:t>
            </a:r>
          </a:p>
        </p:txBody>
      </p:sp>
      <p:sp>
        <p:nvSpPr>
          <p:cNvPr id="10" name="Content Placeholder 9"/>
          <p:cNvSpPr>
            <a:spLocks noGrp="1"/>
          </p:cNvSpPr>
          <p:nvPr>
            <p:ph idx="1"/>
          </p:nvPr>
        </p:nvSpPr>
        <p:spPr/>
        <p:txBody>
          <a:bodyPr>
            <a:noAutofit/>
          </a:bodyPr>
          <a:lstStyle/>
          <a:p>
            <a:r>
              <a:rPr lang="en-US" sz="1600" b="1" dirty="0"/>
              <a:t>Time Boundaries </a:t>
            </a:r>
            <a:r>
              <a:rPr lang="en-US" sz="1600" dirty="0"/>
              <a:t>– Our time is important, valuable, and belongs to us.  We should be allowed the opportunity to decide how and when we spend our time at work, home, family, and friends.  </a:t>
            </a:r>
          </a:p>
          <a:p>
            <a:pPr lvl="1"/>
            <a:r>
              <a:rPr lang="en-US" sz="1600" dirty="0"/>
              <a:t>Asking employees to work without pay</a:t>
            </a:r>
          </a:p>
          <a:p>
            <a:pPr lvl="1"/>
            <a:r>
              <a:rPr lang="en-US" sz="1600" dirty="0"/>
              <a:t>Demanding time from people</a:t>
            </a:r>
          </a:p>
          <a:p>
            <a:pPr lvl="1"/>
            <a:r>
              <a:rPr lang="en-US" sz="1600" dirty="0"/>
              <a:t>Being late or cancelling meetings </a:t>
            </a:r>
          </a:p>
          <a:p>
            <a:pPr lvl="1"/>
            <a:r>
              <a:rPr lang="en-US" sz="1600" dirty="0"/>
              <a:t>Contacting someone when they are unavailable</a:t>
            </a:r>
          </a:p>
          <a:p>
            <a:r>
              <a:rPr lang="en-US" sz="1600" b="1" dirty="0"/>
              <a:t>Intellectual Boundaries </a:t>
            </a:r>
            <a:r>
              <a:rPr lang="en-US" sz="1600" dirty="0"/>
              <a:t>– Respect for the thoughts, ideas, and curiosities of others.  This can occur when thoughts and ideas are dismissed and disrespected.  We all deserve to have our beliefs and opinions heard and considered so long as they are healthy and respectful. </a:t>
            </a:r>
          </a:p>
          <a:p>
            <a:r>
              <a:rPr lang="en-US" sz="1600" b="1" dirty="0"/>
              <a:t>Material Boundaries</a:t>
            </a:r>
            <a:r>
              <a:rPr lang="en-US" sz="1600" dirty="0"/>
              <a:t> – Care and respect for someone’s personal possessions. </a:t>
            </a:r>
          </a:p>
          <a:p>
            <a:pPr lvl="1"/>
            <a:r>
              <a:rPr lang="en-US" sz="1600" dirty="0"/>
              <a:t>Frequently borrowing or using someone’s possessions</a:t>
            </a:r>
          </a:p>
          <a:p>
            <a:pPr lvl="1"/>
            <a:r>
              <a:rPr lang="en-US" sz="1600" dirty="0"/>
              <a:t>Destruction of personal property</a:t>
            </a:r>
          </a:p>
        </p:txBody>
      </p:sp>
    </p:spTree>
    <p:extLst>
      <p:ext uri="{BB962C8B-B14F-4D97-AF65-F5344CB8AC3E}">
        <p14:creationId xmlns:p14="http://schemas.microsoft.com/office/powerpoint/2010/main" val="289082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587DC8-887D-4D2C-97A9-E37B9CD5F7DA}"/>
              </a:ext>
            </a:extLst>
          </p:cNvPr>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D211D839-8A60-4987-9F9F-8D28CC5C059C}"/>
              </a:ext>
            </a:extLst>
          </p:cNvPr>
          <p:cNvSpPr>
            <a:spLocks noGrp="1"/>
          </p:cNvSpPr>
          <p:nvPr>
            <p:ph idx="1"/>
          </p:nvPr>
        </p:nvSpPr>
        <p:spPr/>
        <p:txBody>
          <a:bodyPr lIns="365760" tIns="365760" rIns="365760" bIns="365760" anchor="ctr">
            <a:normAutofit/>
          </a:bodyPr>
          <a:lstStyle/>
          <a:p>
            <a:pPr marL="0" indent="0">
              <a:buNone/>
              <a:tabLst>
                <a:tab pos="2852738" algn="l"/>
              </a:tabLst>
            </a:pPr>
            <a:endParaRPr lang="en-US" sz="3600" dirty="0"/>
          </a:p>
          <a:p>
            <a:pPr marL="0" indent="0">
              <a:buNone/>
              <a:tabLst>
                <a:tab pos="2852738" algn="l"/>
              </a:tabLst>
            </a:pPr>
            <a:endParaRPr lang="en-US" sz="3600" dirty="0"/>
          </a:p>
          <a:p>
            <a:pPr marL="0" indent="0" algn="ctr">
              <a:buNone/>
              <a:tabLst>
                <a:tab pos="2852738" algn="l"/>
              </a:tabLst>
            </a:pPr>
            <a:endParaRPr lang="en-US" sz="3600" dirty="0"/>
          </a:p>
          <a:p>
            <a:pPr marL="0" indent="0" algn="ctr">
              <a:buNone/>
              <a:tabLst>
                <a:tab pos="2852738" algn="l"/>
              </a:tabLst>
            </a:pPr>
            <a:r>
              <a:rPr lang="en-US" sz="3600" dirty="0"/>
              <a:t>What are the ways in which your life boundaries have been altered by COVID-19?</a:t>
            </a:r>
          </a:p>
        </p:txBody>
      </p:sp>
      <p:sp>
        <p:nvSpPr>
          <p:cNvPr id="6" name="Slide Number Placeholder 5">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3" name="Picture 2">
            <a:extLst>
              <a:ext uri="{FF2B5EF4-FFF2-40B4-BE49-F238E27FC236}">
                <a16:creationId xmlns:a16="http://schemas.microsoft.com/office/drawing/2014/main" id="{0C50DFCF-844F-6E48-A455-4AEAC65E0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709" y="1532283"/>
            <a:ext cx="2744581" cy="2844384"/>
          </a:xfrm>
          <a:prstGeom prst="rect">
            <a:avLst/>
          </a:prstGeom>
          <a:ln w="19050">
            <a:solidFill>
              <a:schemeClr val="tx1"/>
            </a:solidFill>
          </a:ln>
        </p:spPr>
      </p:pic>
    </p:spTree>
    <p:extLst>
      <p:ext uri="{BB962C8B-B14F-4D97-AF65-F5344CB8AC3E}">
        <p14:creationId xmlns:p14="http://schemas.microsoft.com/office/powerpoint/2010/main" val="73130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COVID-19 and the Life Changes </a:t>
            </a:r>
          </a:p>
        </p:txBody>
      </p:sp>
      <p:sp>
        <p:nvSpPr>
          <p:cNvPr id="10" name="Content Placeholder 9"/>
          <p:cNvSpPr>
            <a:spLocks noGrp="1"/>
          </p:cNvSpPr>
          <p:nvPr>
            <p:ph idx="1"/>
          </p:nvPr>
        </p:nvSpPr>
        <p:spPr>
          <a:xfrm>
            <a:off x="838200" y="1216024"/>
            <a:ext cx="10515600" cy="4985308"/>
          </a:xfrm>
        </p:spPr>
        <p:txBody>
          <a:bodyPr>
            <a:noAutofit/>
          </a:bodyPr>
          <a:lstStyle/>
          <a:p>
            <a:r>
              <a:rPr lang="en-US" sz="1600" dirty="0"/>
              <a:t>Social Isolation and Disconnection</a:t>
            </a:r>
          </a:p>
          <a:p>
            <a:r>
              <a:rPr lang="en-US" sz="1600" dirty="0"/>
              <a:t>Change of Job Function</a:t>
            </a:r>
          </a:p>
          <a:p>
            <a:r>
              <a:rPr lang="en-US" sz="1600" dirty="0"/>
              <a:t>Job Loss</a:t>
            </a:r>
          </a:p>
          <a:p>
            <a:r>
              <a:rPr lang="en-US" sz="1600" dirty="0"/>
              <a:t>Physical and Mental Health </a:t>
            </a:r>
          </a:p>
          <a:p>
            <a:r>
              <a:rPr lang="en-US" sz="1600" dirty="0"/>
              <a:t>Loss of Health Security and Safety</a:t>
            </a:r>
          </a:p>
          <a:p>
            <a:r>
              <a:rPr lang="en-US" sz="1600" dirty="0"/>
              <a:t>Economic and Financial Strain</a:t>
            </a:r>
          </a:p>
          <a:p>
            <a:r>
              <a:rPr lang="en-US" sz="1600" dirty="0"/>
              <a:t>Destruction of Daily Routine</a:t>
            </a:r>
          </a:p>
          <a:p>
            <a:r>
              <a:rPr lang="en-US" sz="1600" dirty="0"/>
              <a:t>Distorted Sense of Time - “Groundhog’s Day”</a:t>
            </a:r>
          </a:p>
          <a:p>
            <a:r>
              <a:rPr lang="en-US" sz="1600" dirty="0"/>
              <a:t>Blurred Roles (Worker, Teacher, Parent, Spouse)</a:t>
            </a:r>
          </a:p>
          <a:p>
            <a:r>
              <a:rPr lang="en-US" sz="1600" dirty="0"/>
              <a:t>Loss of Free Time</a:t>
            </a:r>
          </a:p>
          <a:p>
            <a:endParaRPr lang="en-US" sz="1600" dirty="0"/>
          </a:p>
          <a:p>
            <a:endParaRPr lang="en-US" sz="1600" dirty="0"/>
          </a:p>
          <a:p>
            <a:endParaRPr lang="en-US" sz="1600" dirty="0"/>
          </a:p>
          <a:p>
            <a:endParaRPr lang="en-US" sz="1600" dirty="0"/>
          </a:p>
        </p:txBody>
      </p:sp>
      <p:pic>
        <p:nvPicPr>
          <p:cNvPr id="3" name="Picture 2">
            <a:extLst>
              <a:ext uri="{FF2B5EF4-FFF2-40B4-BE49-F238E27FC236}">
                <a16:creationId xmlns:a16="http://schemas.microsoft.com/office/drawing/2014/main" id="{30781C58-5636-B24C-A314-C60C3510F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007" y="1957136"/>
            <a:ext cx="3149265" cy="2907014"/>
          </a:xfrm>
          <a:prstGeom prst="rect">
            <a:avLst/>
          </a:prstGeom>
        </p:spPr>
      </p:pic>
    </p:spTree>
    <p:extLst>
      <p:ext uri="{BB962C8B-B14F-4D97-AF65-F5344CB8AC3E}">
        <p14:creationId xmlns:p14="http://schemas.microsoft.com/office/powerpoint/2010/main" val="88227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1"/>
            <a:ext cx="10515600" cy="1216025"/>
          </a:xfrm>
        </p:spPr>
        <p:txBody>
          <a:bodyPr>
            <a:normAutofit fontScale="90000"/>
          </a:bodyPr>
          <a:lstStyle/>
          <a:p>
            <a:br>
              <a:rPr lang="en-US" dirty="0"/>
            </a:br>
            <a:r>
              <a:rPr lang="en-US" dirty="0"/>
              <a:t>The Emotional Impact</a:t>
            </a:r>
            <a:br>
              <a:rPr lang="en-US" dirty="0"/>
            </a:br>
            <a:endParaRPr lang="en-US" dirty="0"/>
          </a:p>
        </p:txBody>
      </p:sp>
      <p:sp>
        <p:nvSpPr>
          <p:cNvPr id="10" name="Content Placeholder 9"/>
          <p:cNvSpPr>
            <a:spLocks noGrp="1"/>
          </p:cNvSpPr>
          <p:nvPr>
            <p:ph idx="1"/>
          </p:nvPr>
        </p:nvSpPr>
        <p:spPr>
          <a:xfrm>
            <a:off x="838200" y="1216024"/>
            <a:ext cx="10515600" cy="4985308"/>
          </a:xfrm>
        </p:spPr>
        <p:txBody>
          <a:bodyPr>
            <a:noAutofit/>
          </a:bodyPr>
          <a:lstStyle/>
          <a:p>
            <a:endParaRPr lang="en-US" sz="1600" dirty="0"/>
          </a:p>
          <a:p>
            <a:r>
              <a:rPr lang="en-US" sz="1800" dirty="0"/>
              <a:t>Fear, Anger, Anxiety, Sadness, Worry, Numbness, and Frustration</a:t>
            </a:r>
          </a:p>
          <a:p>
            <a:r>
              <a:rPr lang="en-US" sz="1800" dirty="0"/>
              <a:t>Changes in appetite, energy, and activity levels</a:t>
            </a:r>
          </a:p>
          <a:p>
            <a:r>
              <a:rPr lang="en-US" sz="1800" dirty="0"/>
              <a:t>Difficulty with concentration and making decisions</a:t>
            </a:r>
          </a:p>
          <a:p>
            <a:r>
              <a:rPr lang="en-US" sz="1800" dirty="0"/>
              <a:t>Difficulty sleeping or nightmares</a:t>
            </a:r>
          </a:p>
          <a:p>
            <a:r>
              <a:rPr lang="en-US" sz="1800" dirty="0"/>
              <a:t>Headaches, body pains, stomach problems, and skin rashes</a:t>
            </a:r>
          </a:p>
          <a:p>
            <a:r>
              <a:rPr lang="en-US" sz="1800" dirty="0"/>
              <a:t>Worsening chronic health problems</a:t>
            </a:r>
          </a:p>
          <a:p>
            <a:r>
              <a:rPr lang="en-US" sz="1800" dirty="0"/>
              <a:t>Increased use of alcohol, tobacco, or illicit drugs</a:t>
            </a:r>
          </a:p>
          <a:p>
            <a:endParaRPr lang="en-US" sz="1600" dirty="0"/>
          </a:p>
          <a:p>
            <a:endParaRPr lang="en-US" sz="1600" dirty="0"/>
          </a:p>
          <a:p>
            <a:endParaRPr lang="en-US" sz="1600" dirty="0"/>
          </a:p>
        </p:txBody>
      </p:sp>
      <p:pic>
        <p:nvPicPr>
          <p:cNvPr id="4" name="Picture 3">
            <a:extLst>
              <a:ext uri="{FF2B5EF4-FFF2-40B4-BE49-F238E27FC236}">
                <a16:creationId xmlns:a16="http://schemas.microsoft.com/office/drawing/2014/main" id="{94DEA429-DA65-9A41-B78F-379B5EFDD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622" y="2273269"/>
            <a:ext cx="3552992" cy="2870817"/>
          </a:xfrm>
          <a:prstGeom prst="rect">
            <a:avLst/>
          </a:prstGeom>
          <a:ln w="19050">
            <a:solidFill>
              <a:schemeClr val="tx1"/>
            </a:solidFill>
          </a:ln>
        </p:spPr>
      </p:pic>
    </p:spTree>
    <p:extLst>
      <p:ext uri="{BB962C8B-B14F-4D97-AF65-F5344CB8AC3E}">
        <p14:creationId xmlns:p14="http://schemas.microsoft.com/office/powerpoint/2010/main" val="1565399686"/>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potx" id="{6A45AF2F-9106-4478-9569-AF2CD51C1956}" vid="{BFCD0B12-6798-40F0-8F7A-4569271261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81" ma:contentTypeDescription="Create a new document." ma:contentTypeScope="" ma:versionID="b9712537d076d3e65ef73f911a4e0747">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7b344f422e9b7a4ad174fb28f82963e3"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PP6VNZTUNPYT-222210944-159</_dlc_DocId>
    <_dlc_DocIdUrl xmlns="98f01fe9-c3f2-4582-9148-d87bd0c242e7">
      <Url>https://mn365.sharepoint.com/teams/MDH/permanent/comm_proj/_layouts/15/DocIdRedir.aspx?ID=PP6VNZTUNPYT-222210944-159</Url>
      <Description>PP6VNZTUNPYT-222210944-159</Description>
    </_dlc_DocIdUrl>
  </documentManagement>
</p:properti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681A6805-DD8B-4155-AA23-DFF42F80B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8B604-9059-4F1C-B8E2-C96A71A964D2}">
  <ds:schemaRefs>
    <ds:schemaRef ds:uri="http://www.w3.org/XML/1998/namespace"/>
    <ds:schemaRef ds:uri="http://schemas.openxmlformats.org/package/2006/metadata/core-properties"/>
    <ds:schemaRef ds:uri="http://purl.org/dc/dcmitype/"/>
    <ds:schemaRef ds:uri="http://purl.org/dc/terms/"/>
    <ds:schemaRef ds:uri="8837c207-459e-4c9e-ae67-73e2034e87a2"/>
    <ds:schemaRef ds:uri="98f01fe9-c3f2-4582-9148-d87bd0c242e7"/>
    <ds:schemaRef ds:uri="http://purl.org/dc/elements/1.1/"/>
    <ds:schemaRef ds:uri="http://schemas.microsoft.com/office/infopath/2007/PartnerControls"/>
    <ds:schemaRef ds:uri="http://schemas.microsoft.com/office/2006/documentManagement/types"/>
    <ds:schemaRef ds:uri="fc253db8-c1a2-4032-adc2-d3fbd160fc76"/>
    <ds:schemaRef ds:uri="http://schemas.microsoft.com/office/2006/metadata/properties"/>
  </ds:schemaRefs>
</ds:datastoreItem>
</file>

<file path=customXml/itemProps4.xml><?xml version="1.0" encoding="utf-8"?>
<ds:datastoreItem xmlns:ds="http://schemas.openxmlformats.org/officeDocument/2006/customXml" ds:itemID="{4150F91F-74F7-49FD-9AF9-DFBCCA75CA70}">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Template PowerPoint (1)</Template>
  <TotalTime>677</TotalTime>
  <Words>789</Words>
  <Application>Microsoft Macintosh PowerPoint</Application>
  <PresentationFormat>Widescreen</PresentationFormat>
  <Paragraphs>101</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Minnesota</vt:lpstr>
      <vt:lpstr>COVID-19 and the Hasty Dissolution of Life Boundaries</vt:lpstr>
      <vt:lpstr>Agenda</vt:lpstr>
      <vt:lpstr>PowerPoint Presentation</vt:lpstr>
      <vt:lpstr>PowerPoint Presentation</vt:lpstr>
      <vt:lpstr>Boundaries: What Are They?</vt:lpstr>
      <vt:lpstr>Boundaries: What Are They (Continued)?</vt:lpstr>
      <vt:lpstr>PowerPoint Presentation</vt:lpstr>
      <vt:lpstr>COVID-19 and the Life Changes </vt:lpstr>
      <vt:lpstr> The Emotional Impact </vt:lpstr>
      <vt:lpstr> Ways to Offset the Emotional Impact </vt:lpstr>
      <vt:lpstr>Before You Go…</vt:lpstr>
      <vt:lpstr>Sources</vt:lpstr>
      <vt:lpstr>Regional Behavioral Health Coordinators</vt:lpstr>
      <vt:lpstr>Thank You!</vt:lpstr>
    </vt:vector>
  </TitlesOfParts>
  <Company>State of Minnesota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Carlson, Nancy.J (MDH)</dc:creator>
  <cp:keywords/>
  <dc:description/>
  <cp:lastModifiedBy>Microsoft Office User</cp:lastModifiedBy>
  <cp:revision>26</cp:revision>
  <cp:lastPrinted>2017-03-14T16:27:36Z</cp:lastPrinted>
  <dcterms:created xsi:type="dcterms:W3CDTF">2022-03-15T14:29:36Z</dcterms:created>
  <dcterms:modified xsi:type="dcterms:W3CDTF">2022-03-22T01:40:25Z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y fmtid="{D5CDD505-2E9C-101B-9397-08002B2CF9AE}" pid="3" name="ContentTypeId">
    <vt:lpwstr>0x010100A882B80E85798B498881C0CB36871F5B</vt:lpwstr>
  </property>
  <property fmtid="{D5CDD505-2E9C-101B-9397-08002B2CF9AE}" pid="4" name="_dlc_DocIdItemGuid">
    <vt:lpwstr>264d4dda-71c9-416e-b32b-1ce5aee1cdab</vt:lpwstr>
  </property>
</Properties>
</file>